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331" r:id="rId4"/>
    <p:sldId id="332" r:id="rId5"/>
    <p:sldId id="333" r:id="rId6"/>
    <p:sldId id="337" r:id="rId7"/>
    <p:sldId id="303" r:id="rId8"/>
    <p:sldId id="284" r:id="rId9"/>
    <p:sldId id="302" r:id="rId10"/>
    <p:sldId id="307" r:id="rId11"/>
    <p:sldId id="318" r:id="rId12"/>
    <p:sldId id="316" r:id="rId13"/>
    <p:sldId id="321" r:id="rId14"/>
    <p:sldId id="329" r:id="rId15"/>
    <p:sldId id="323" r:id="rId16"/>
    <p:sldId id="325" r:id="rId17"/>
    <p:sldId id="324" r:id="rId18"/>
    <p:sldId id="322" r:id="rId19"/>
    <p:sldId id="326" r:id="rId20"/>
    <p:sldId id="335" r:id="rId21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9999"/>
    <a:srgbClr val="FFFF99"/>
    <a:srgbClr val="87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160" y="-72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orumconnemara.ie" TargetMode="External"/><Relationship Id="rId1" Type="http://schemas.openxmlformats.org/officeDocument/2006/relationships/hyperlink" Target="http://www.forumconnemara.i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694D2-D9A8-41AD-9D0C-EE69CCB95FE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38BC3599-BBFB-421A-A2D0-5BED882789B5}">
      <dgm:prSet phldrT="[Text]" custT="1"/>
      <dgm:spPr/>
      <dgm:t>
        <a:bodyPr/>
        <a:lstStyle/>
        <a:p>
          <a:r>
            <a:rPr lang="en-IE" sz="4400" b="1" dirty="0" smtClean="0"/>
            <a:t>88</a:t>
          </a:r>
          <a:r>
            <a:rPr lang="en-IE" sz="1800" dirty="0" smtClean="0"/>
            <a:t> </a:t>
          </a:r>
          <a:r>
            <a:rPr lang="en-IE" sz="1700" dirty="0" smtClean="0"/>
            <a:t>people in part-time                           employment</a:t>
          </a:r>
          <a:endParaRPr lang="en-IE" sz="1700" dirty="0"/>
        </a:p>
      </dgm:t>
    </dgm:pt>
    <dgm:pt modelId="{C0856D51-EDC4-41C7-925C-FA5DA8F31F0E}" type="parTrans" cxnId="{D5FA8B1C-81CD-4266-84CE-2731DA8A3801}">
      <dgm:prSet/>
      <dgm:spPr/>
      <dgm:t>
        <a:bodyPr/>
        <a:lstStyle/>
        <a:p>
          <a:endParaRPr lang="en-IE"/>
        </a:p>
      </dgm:t>
    </dgm:pt>
    <dgm:pt modelId="{A6A872EA-3B3B-4DB5-B2F3-0235CDB7DE8B}" type="sibTrans" cxnId="{D5FA8B1C-81CD-4266-84CE-2731DA8A3801}">
      <dgm:prSet/>
      <dgm:spPr/>
      <dgm:t>
        <a:bodyPr/>
        <a:lstStyle/>
        <a:p>
          <a:endParaRPr lang="en-IE"/>
        </a:p>
      </dgm:t>
    </dgm:pt>
    <dgm:pt modelId="{A6D56D59-BD92-4A89-942A-5335F5BBAFE2}">
      <dgm:prSet phldrT="[Text]" custT="1"/>
      <dgm:spPr/>
      <dgm:t>
        <a:bodyPr/>
        <a:lstStyle/>
        <a:p>
          <a:pPr algn="ctr"/>
          <a:r>
            <a:rPr lang="en-IE" sz="4400" b="1" dirty="0" smtClean="0"/>
            <a:t>  187</a:t>
          </a:r>
          <a:r>
            <a:rPr lang="en-IE" sz="1800" dirty="0" smtClean="0"/>
            <a:t> people in part-time  &amp; temporary employment</a:t>
          </a:r>
          <a:endParaRPr lang="en-IE" sz="1800" dirty="0"/>
        </a:p>
      </dgm:t>
    </dgm:pt>
    <dgm:pt modelId="{02A8D24C-A512-4C6D-A87F-EDA8E0975883}" type="parTrans" cxnId="{C3AAD643-D486-4F61-9089-CA848FD9B011}">
      <dgm:prSet/>
      <dgm:spPr/>
      <dgm:t>
        <a:bodyPr/>
        <a:lstStyle/>
        <a:p>
          <a:endParaRPr lang="en-IE"/>
        </a:p>
      </dgm:t>
    </dgm:pt>
    <dgm:pt modelId="{06703DB0-0892-4D9C-B147-4C38D8F93C75}" type="sibTrans" cxnId="{C3AAD643-D486-4F61-9089-CA848FD9B011}">
      <dgm:prSet/>
      <dgm:spPr/>
      <dgm:t>
        <a:bodyPr/>
        <a:lstStyle/>
        <a:p>
          <a:endParaRPr lang="en-IE"/>
        </a:p>
      </dgm:t>
    </dgm:pt>
    <dgm:pt modelId="{B66D3CB7-450B-46E2-9C83-BC91C648E235}">
      <dgm:prSet phldrT="[Text]" custT="1"/>
      <dgm:spPr/>
      <dgm:t>
        <a:bodyPr/>
        <a:lstStyle/>
        <a:p>
          <a:r>
            <a:rPr lang="en-IE" sz="4400" b="1" dirty="0" smtClean="0"/>
            <a:t>32</a:t>
          </a:r>
          <a:r>
            <a:rPr lang="en-IE" sz="1800" b="1" dirty="0" smtClean="0"/>
            <a:t> </a:t>
          </a:r>
          <a:r>
            <a:rPr lang="en-IE" sz="1800" dirty="0" smtClean="0"/>
            <a:t>people in full time employment	</a:t>
          </a:r>
          <a:endParaRPr lang="en-IE" sz="1800" dirty="0"/>
        </a:p>
      </dgm:t>
    </dgm:pt>
    <dgm:pt modelId="{9B578C0C-0749-4AE2-ADDE-CDF3D4BB4DC1}" type="parTrans" cxnId="{73EBAF79-9359-493C-B638-408A8F2320E6}">
      <dgm:prSet/>
      <dgm:spPr/>
      <dgm:t>
        <a:bodyPr/>
        <a:lstStyle/>
        <a:p>
          <a:endParaRPr lang="en-IE"/>
        </a:p>
      </dgm:t>
    </dgm:pt>
    <dgm:pt modelId="{3051C07D-9FBE-4533-8BF8-CD63E22A5F4D}" type="sibTrans" cxnId="{73EBAF79-9359-493C-B638-408A8F2320E6}">
      <dgm:prSet/>
      <dgm:spPr/>
      <dgm:t>
        <a:bodyPr/>
        <a:lstStyle/>
        <a:p>
          <a:endParaRPr lang="en-IE"/>
        </a:p>
      </dgm:t>
    </dgm:pt>
    <dgm:pt modelId="{9BE40CAA-FEAD-4FD6-B9E9-0AA710A0CE28}" type="pres">
      <dgm:prSet presAssocID="{63E694D2-D9A8-41AD-9D0C-EE69CCB95FE7}" presName="compositeShape" presStyleCnt="0">
        <dgm:presLayoutVars>
          <dgm:chMax val="7"/>
          <dgm:dir/>
          <dgm:resizeHandles val="exact"/>
        </dgm:presLayoutVars>
      </dgm:prSet>
      <dgm:spPr/>
    </dgm:pt>
    <dgm:pt modelId="{39246EDB-78C6-4C3F-B1A7-6840B19B3C0D}" type="pres">
      <dgm:prSet presAssocID="{63E694D2-D9A8-41AD-9D0C-EE69CCB95FE7}" presName="wedge1" presStyleLbl="node1" presStyleIdx="0" presStyleCnt="3"/>
      <dgm:spPr/>
      <dgm:t>
        <a:bodyPr/>
        <a:lstStyle/>
        <a:p>
          <a:endParaRPr lang="en-IE"/>
        </a:p>
      </dgm:t>
    </dgm:pt>
    <dgm:pt modelId="{45ECAB6A-8F7C-4112-8598-2520D871762D}" type="pres">
      <dgm:prSet presAssocID="{63E694D2-D9A8-41AD-9D0C-EE69CCB95FE7}" presName="dummy1a" presStyleCnt="0"/>
      <dgm:spPr/>
    </dgm:pt>
    <dgm:pt modelId="{7527FC7C-61FF-43EF-A7F6-C735AE270C69}" type="pres">
      <dgm:prSet presAssocID="{63E694D2-D9A8-41AD-9D0C-EE69CCB95FE7}" presName="dummy1b" presStyleCnt="0"/>
      <dgm:spPr/>
    </dgm:pt>
    <dgm:pt modelId="{3A2A99CB-D308-46D5-A1EF-6811F669DE22}" type="pres">
      <dgm:prSet presAssocID="{63E694D2-D9A8-41AD-9D0C-EE69CCB95F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C7CDBB3-8408-4750-94D4-374E51739EEF}" type="pres">
      <dgm:prSet presAssocID="{63E694D2-D9A8-41AD-9D0C-EE69CCB95FE7}" presName="wedge2" presStyleLbl="node1" presStyleIdx="1" presStyleCnt="3"/>
      <dgm:spPr/>
      <dgm:t>
        <a:bodyPr/>
        <a:lstStyle/>
        <a:p>
          <a:endParaRPr lang="en-IE"/>
        </a:p>
      </dgm:t>
    </dgm:pt>
    <dgm:pt modelId="{F7749871-F513-49F7-973C-7ED8D245AEE9}" type="pres">
      <dgm:prSet presAssocID="{63E694D2-D9A8-41AD-9D0C-EE69CCB95FE7}" presName="dummy2a" presStyleCnt="0"/>
      <dgm:spPr/>
    </dgm:pt>
    <dgm:pt modelId="{4EC59C75-1AB2-4B9A-9AD0-1721A17F16DC}" type="pres">
      <dgm:prSet presAssocID="{63E694D2-D9A8-41AD-9D0C-EE69CCB95FE7}" presName="dummy2b" presStyleCnt="0"/>
      <dgm:spPr/>
    </dgm:pt>
    <dgm:pt modelId="{E47676F5-E6DC-4201-8A36-E982F8DE99EB}" type="pres">
      <dgm:prSet presAssocID="{63E694D2-D9A8-41AD-9D0C-EE69CCB95F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3CB8A7-7BE0-454F-9A91-32B0C3A11435}" type="pres">
      <dgm:prSet presAssocID="{63E694D2-D9A8-41AD-9D0C-EE69CCB95FE7}" presName="wedge3" presStyleLbl="node1" presStyleIdx="2" presStyleCnt="3"/>
      <dgm:spPr/>
      <dgm:t>
        <a:bodyPr/>
        <a:lstStyle/>
        <a:p>
          <a:endParaRPr lang="en-IE"/>
        </a:p>
      </dgm:t>
    </dgm:pt>
    <dgm:pt modelId="{1049D276-5036-4F81-8020-FCA142FD860C}" type="pres">
      <dgm:prSet presAssocID="{63E694D2-D9A8-41AD-9D0C-EE69CCB95FE7}" presName="dummy3a" presStyleCnt="0"/>
      <dgm:spPr/>
    </dgm:pt>
    <dgm:pt modelId="{19548932-3641-49F5-ACDE-7343C46BD33F}" type="pres">
      <dgm:prSet presAssocID="{63E694D2-D9A8-41AD-9D0C-EE69CCB95FE7}" presName="dummy3b" presStyleCnt="0"/>
      <dgm:spPr/>
    </dgm:pt>
    <dgm:pt modelId="{EB5C2F1F-0BDD-4E50-94DC-3244129591D5}" type="pres">
      <dgm:prSet presAssocID="{63E694D2-D9A8-41AD-9D0C-EE69CCB95F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F60DC59-EF8B-4538-91B0-3D2EE0D2D798}" type="pres">
      <dgm:prSet presAssocID="{A6A872EA-3B3B-4DB5-B2F3-0235CDB7DE8B}" presName="arrowWedge1" presStyleLbl="fgSibTrans2D1" presStyleIdx="0" presStyleCnt="3"/>
      <dgm:spPr/>
    </dgm:pt>
    <dgm:pt modelId="{63FF5DB6-D7AF-4F2C-881F-6EDAA34F8633}" type="pres">
      <dgm:prSet presAssocID="{06703DB0-0892-4D9C-B147-4C38D8F93C75}" presName="arrowWedge2" presStyleLbl="fgSibTrans2D1" presStyleIdx="1" presStyleCnt="3"/>
      <dgm:spPr/>
    </dgm:pt>
    <dgm:pt modelId="{75C8ADC8-1A33-49B1-8F40-759151E37D3A}" type="pres">
      <dgm:prSet presAssocID="{3051C07D-9FBE-4533-8BF8-CD63E22A5F4D}" presName="arrowWedge3" presStyleLbl="fgSibTrans2D1" presStyleIdx="2" presStyleCnt="3"/>
      <dgm:spPr/>
    </dgm:pt>
  </dgm:ptLst>
  <dgm:cxnLst>
    <dgm:cxn modelId="{0B691E73-D60E-4A94-B695-C4138A05FE91}" type="presOf" srcId="{38BC3599-BBFB-421A-A2D0-5BED882789B5}" destId="{39246EDB-78C6-4C3F-B1A7-6840B19B3C0D}" srcOrd="0" destOrd="0" presId="urn:microsoft.com/office/officeart/2005/8/layout/cycle8"/>
    <dgm:cxn modelId="{C3AAD643-D486-4F61-9089-CA848FD9B011}" srcId="{63E694D2-D9A8-41AD-9D0C-EE69CCB95FE7}" destId="{A6D56D59-BD92-4A89-942A-5335F5BBAFE2}" srcOrd="1" destOrd="0" parTransId="{02A8D24C-A512-4C6D-A87F-EDA8E0975883}" sibTransId="{06703DB0-0892-4D9C-B147-4C38D8F93C75}"/>
    <dgm:cxn modelId="{73EBAF79-9359-493C-B638-408A8F2320E6}" srcId="{63E694D2-D9A8-41AD-9D0C-EE69CCB95FE7}" destId="{B66D3CB7-450B-46E2-9C83-BC91C648E235}" srcOrd="2" destOrd="0" parTransId="{9B578C0C-0749-4AE2-ADDE-CDF3D4BB4DC1}" sibTransId="{3051C07D-9FBE-4533-8BF8-CD63E22A5F4D}"/>
    <dgm:cxn modelId="{5FC21FE6-EA54-4D00-BEBB-D0CF4D96C2B4}" type="presOf" srcId="{A6D56D59-BD92-4A89-942A-5335F5BBAFE2}" destId="{E47676F5-E6DC-4201-8A36-E982F8DE99EB}" srcOrd="1" destOrd="0" presId="urn:microsoft.com/office/officeart/2005/8/layout/cycle8"/>
    <dgm:cxn modelId="{1692C4FF-9325-474B-AF86-9B11C36B5121}" type="presOf" srcId="{A6D56D59-BD92-4A89-942A-5335F5BBAFE2}" destId="{FC7CDBB3-8408-4750-94D4-374E51739EEF}" srcOrd="0" destOrd="0" presId="urn:microsoft.com/office/officeart/2005/8/layout/cycle8"/>
    <dgm:cxn modelId="{0B843874-3488-464C-98FB-70DF34E632EB}" type="presOf" srcId="{B66D3CB7-450B-46E2-9C83-BC91C648E235}" destId="{A63CB8A7-7BE0-454F-9A91-32B0C3A11435}" srcOrd="0" destOrd="0" presId="urn:microsoft.com/office/officeart/2005/8/layout/cycle8"/>
    <dgm:cxn modelId="{D4331D3D-818D-4603-958A-33428AFB282E}" type="presOf" srcId="{B66D3CB7-450B-46E2-9C83-BC91C648E235}" destId="{EB5C2F1F-0BDD-4E50-94DC-3244129591D5}" srcOrd="1" destOrd="0" presId="urn:microsoft.com/office/officeart/2005/8/layout/cycle8"/>
    <dgm:cxn modelId="{3D8FC9B0-F958-4FDA-B5FA-7EBC2BB9D29E}" type="presOf" srcId="{63E694D2-D9A8-41AD-9D0C-EE69CCB95FE7}" destId="{9BE40CAA-FEAD-4FD6-B9E9-0AA710A0CE28}" srcOrd="0" destOrd="0" presId="urn:microsoft.com/office/officeart/2005/8/layout/cycle8"/>
    <dgm:cxn modelId="{090BC9CC-88B7-4B01-B8EE-DF151901EFAC}" type="presOf" srcId="{38BC3599-BBFB-421A-A2D0-5BED882789B5}" destId="{3A2A99CB-D308-46D5-A1EF-6811F669DE22}" srcOrd="1" destOrd="0" presId="urn:microsoft.com/office/officeart/2005/8/layout/cycle8"/>
    <dgm:cxn modelId="{D5FA8B1C-81CD-4266-84CE-2731DA8A3801}" srcId="{63E694D2-D9A8-41AD-9D0C-EE69CCB95FE7}" destId="{38BC3599-BBFB-421A-A2D0-5BED882789B5}" srcOrd="0" destOrd="0" parTransId="{C0856D51-EDC4-41C7-925C-FA5DA8F31F0E}" sibTransId="{A6A872EA-3B3B-4DB5-B2F3-0235CDB7DE8B}"/>
    <dgm:cxn modelId="{9EC65221-F9D8-4081-9E70-C74C58DAC140}" type="presParOf" srcId="{9BE40CAA-FEAD-4FD6-B9E9-0AA710A0CE28}" destId="{39246EDB-78C6-4C3F-B1A7-6840B19B3C0D}" srcOrd="0" destOrd="0" presId="urn:microsoft.com/office/officeart/2005/8/layout/cycle8"/>
    <dgm:cxn modelId="{8F1ADAD2-B5B5-443B-8A77-C1536455AE1E}" type="presParOf" srcId="{9BE40CAA-FEAD-4FD6-B9E9-0AA710A0CE28}" destId="{45ECAB6A-8F7C-4112-8598-2520D871762D}" srcOrd="1" destOrd="0" presId="urn:microsoft.com/office/officeart/2005/8/layout/cycle8"/>
    <dgm:cxn modelId="{8A866AF6-7A9B-405F-9EEF-9AB84B5492A1}" type="presParOf" srcId="{9BE40CAA-FEAD-4FD6-B9E9-0AA710A0CE28}" destId="{7527FC7C-61FF-43EF-A7F6-C735AE270C69}" srcOrd="2" destOrd="0" presId="urn:microsoft.com/office/officeart/2005/8/layout/cycle8"/>
    <dgm:cxn modelId="{79F85F82-AF03-404D-979E-D2B0B49F8047}" type="presParOf" srcId="{9BE40CAA-FEAD-4FD6-B9E9-0AA710A0CE28}" destId="{3A2A99CB-D308-46D5-A1EF-6811F669DE22}" srcOrd="3" destOrd="0" presId="urn:microsoft.com/office/officeart/2005/8/layout/cycle8"/>
    <dgm:cxn modelId="{5EF77517-5255-4C12-85B1-BDC3F1829171}" type="presParOf" srcId="{9BE40CAA-FEAD-4FD6-B9E9-0AA710A0CE28}" destId="{FC7CDBB3-8408-4750-94D4-374E51739EEF}" srcOrd="4" destOrd="0" presId="urn:microsoft.com/office/officeart/2005/8/layout/cycle8"/>
    <dgm:cxn modelId="{16AB1E37-F25A-402E-B9A6-6FA74E9D8331}" type="presParOf" srcId="{9BE40CAA-FEAD-4FD6-B9E9-0AA710A0CE28}" destId="{F7749871-F513-49F7-973C-7ED8D245AEE9}" srcOrd="5" destOrd="0" presId="urn:microsoft.com/office/officeart/2005/8/layout/cycle8"/>
    <dgm:cxn modelId="{8F8EF99C-2B35-4D77-9A9B-F1F750F74FE6}" type="presParOf" srcId="{9BE40CAA-FEAD-4FD6-B9E9-0AA710A0CE28}" destId="{4EC59C75-1AB2-4B9A-9AD0-1721A17F16DC}" srcOrd="6" destOrd="0" presId="urn:microsoft.com/office/officeart/2005/8/layout/cycle8"/>
    <dgm:cxn modelId="{14D8BF11-C842-436D-98B9-E9CF8AADB4E1}" type="presParOf" srcId="{9BE40CAA-FEAD-4FD6-B9E9-0AA710A0CE28}" destId="{E47676F5-E6DC-4201-8A36-E982F8DE99EB}" srcOrd="7" destOrd="0" presId="urn:microsoft.com/office/officeart/2005/8/layout/cycle8"/>
    <dgm:cxn modelId="{DA8AD0DC-F7E9-4059-8DF3-32AD0411CEDD}" type="presParOf" srcId="{9BE40CAA-FEAD-4FD6-B9E9-0AA710A0CE28}" destId="{A63CB8A7-7BE0-454F-9A91-32B0C3A11435}" srcOrd="8" destOrd="0" presId="urn:microsoft.com/office/officeart/2005/8/layout/cycle8"/>
    <dgm:cxn modelId="{3CFC327B-CCB3-469E-A229-8F04AD813306}" type="presParOf" srcId="{9BE40CAA-FEAD-4FD6-B9E9-0AA710A0CE28}" destId="{1049D276-5036-4F81-8020-FCA142FD860C}" srcOrd="9" destOrd="0" presId="urn:microsoft.com/office/officeart/2005/8/layout/cycle8"/>
    <dgm:cxn modelId="{F643DCD4-4C7F-430B-BD08-363DEF9C1F38}" type="presParOf" srcId="{9BE40CAA-FEAD-4FD6-B9E9-0AA710A0CE28}" destId="{19548932-3641-49F5-ACDE-7343C46BD33F}" srcOrd="10" destOrd="0" presId="urn:microsoft.com/office/officeart/2005/8/layout/cycle8"/>
    <dgm:cxn modelId="{5113EB09-7964-4D52-B635-9E85AC939AF5}" type="presParOf" srcId="{9BE40CAA-FEAD-4FD6-B9E9-0AA710A0CE28}" destId="{EB5C2F1F-0BDD-4E50-94DC-3244129591D5}" srcOrd="11" destOrd="0" presId="urn:microsoft.com/office/officeart/2005/8/layout/cycle8"/>
    <dgm:cxn modelId="{AA2FB1F0-6CC8-4916-A43C-D74782F02153}" type="presParOf" srcId="{9BE40CAA-FEAD-4FD6-B9E9-0AA710A0CE28}" destId="{1F60DC59-EF8B-4538-91B0-3D2EE0D2D798}" srcOrd="12" destOrd="0" presId="urn:microsoft.com/office/officeart/2005/8/layout/cycle8"/>
    <dgm:cxn modelId="{47DC855A-A2A4-420C-B40D-F50214AEF4AD}" type="presParOf" srcId="{9BE40CAA-FEAD-4FD6-B9E9-0AA710A0CE28}" destId="{63FF5DB6-D7AF-4F2C-881F-6EDAA34F8633}" srcOrd="13" destOrd="0" presId="urn:microsoft.com/office/officeart/2005/8/layout/cycle8"/>
    <dgm:cxn modelId="{A97FCAAC-ADC3-4445-A90A-7E9B3D1D6306}" type="presParOf" srcId="{9BE40CAA-FEAD-4FD6-B9E9-0AA710A0CE28}" destId="{75C8ADC8-1A33-49B1-8F40-759151E37D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6B354-CC78-4A10-B92B-02485590EC8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A56A6944-AE3B-4C88-B549-B12F57A89901}">
      <dgm:prSet/>
      <dgm:spPr/>
      <dgm:t>
        <a:bodyPr/>
        <a:lstStyle/>
        <a:p>
          <a:pPr algn="l" rtl="0"/>
          <a:r>
            <a:rPr lang="en-IE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www.forumconnemara.ie</a:t>
          </a:r>
          <a:endParaRPr lang="en-IE" dirty="0" smtClean="0">
            <a:solidFill>
              <a:schemeClr val="bg1"/>
            </a:solidFill>
          </a:endParaRPr>
        </a:p>
        <a:p>
          <a:pPr algn="l" rtl="0"/>
          <a:r>
            <a:rPr lang="en-IE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info@forumconnemara.ie</a:t>
          </a:r>
          <a:endParaRPr lang="en-IE" dirty="0">
            <a:solidFill>
              <a:schemeClr val="bg1"/>
            </a:solidFill>
          </a:endParaRPr>
        </a:p>
      </dgm:t>
    </dgm:pt>
    <dgm:pt modelId="{10AEEB62-C03A-4F70-8047-1BC9A0C956C6}" type="parTrans" cxnId="{A55B854A-007A-4909-8472-4961E233010D}">
      <dgm:prSet/>
      <dgm:spPr/>
      <dgm:t>
        <a:bodyPr/>
        <a:lstStyle/>
        <a:p>
          <a:endParaRPr lang="en-IE"/>
        </a:p>
      </dgm:t>
    </dgm:pt>
    <dgm:pt modelId="{9FC6A079-CE11-4AEF-AEEB-0765E5757917}" type="sibTrans" cxnId="{A55B854A-007A-4909-8472-4961E233010D}">
      <dgm:prSet/>
      <dgm:spPr/>
      <dgm:t>
        <a:bodyPr/>
        <a:lstStyle/>
        <a:p>
          <a:endParaRPr lang="en-IE"/>
        </a:p>
      </dgm:t>
    </dgm:pt>
    <dgm:pt modelId="{63ED5A31-71E3-4FBE-8279-09146EC3F44B}">
      <dgm:prSet/>
      <dgm:spPr/>
      <dgm:t>
        <a:bodyPr/>
        <a:lstStyle/>
        <a:p>
          <a:pPr algn="l" rtl="0"/>
          <a:r>
            <a:rPr lang="en-IE" dirty="0" smtClean="0"/>
            <a:t>Facebook - @</a:t>
          </a:r>
          <a:r>
            <a:rPr lang="en-IE" dirty="0" err="1" smtClean="0"/>
            <a:t>FORUMConnemaraCLG</a:t>
          </a:r>
          <a:endParaRPr lang="en-IE" dirty="0" smtClean="0"/>
        </a:p>
        <a:p>
          <a:pPr algn="l" rtl="0"/>
          <a:r>
            <a:rPr lang="en-IE" dirty="0" smtClean="0"/>
            <a:t>Twitter @</a:t>
          </a:r>
          <a:r>
            <a:rPr lang="en-IE" dirty="0" err="1" smtClean="0"/>
            <a:t>FORUMConnemara</a:t>
          </a:r>
          <a:endParaRPr lang="en-IE" dirty="0"/>
        </a:p>
      </dgm:t>
    </dgm:pt>
    <dgm:pt modelId="{2EE8B5C3-C27D-403D-9EF4-082748F3D056}" type="parTrans" cxnId="{D9A13FA5-D41D-4E45-9CA9-53D7C6A09B7F}">
      <dgm:prSet/>
      <dgm:spPr/>
      <dgm:t>
        <a:bodyPr/>
        <a:lstStyle/>
        <a:p>
          <a:endParaRPr lang="en-IE"/>
        </a:p>
      </dgm:t>
    </dgm:pt>
    <dgm:pt modelId="{98507EFC-E21B-4218-BD5E-22C04D02B421}" type="sibTrans" cxnId="{D9A13FA5-D41D-4E45-9CA9-53D7C6A09B7F}">
      <dgm:prSet/>
      <dgm:spPr/>
      <dgm:t>
        <a:bodyPr/>
        <a:lstStyle/>
        <a:p>
          <a:endParaRPr lang="en-IE"/>
        </a:p>
      </dgm:t>
    </dgm:pt>
    <dgm:pt modelId="{81F43F63-DCDA-46C3-A8D7-12F5BBDD708E}">
      <dgm:prSet/>
      <dgm:spPr/>
      <dgm:t>
        <a:bodyPr/>
        <a:lstStyle/>
        <a:p>
          <a:pPr rtl="0"/>
          <a:r>
            <a:rPr lang="en-IE" dirty="0" err="1" smtClean="0"/>
            <a:t>Letterfrack</a:t>
          </a:r>
          <a:r>
            <a:rPr lang="en-IE" dirty="0" smtClean="0"/>
            <a:t>, Connemara, Co. Galway</a:t>
          </a:r>
        </a:p>
        <a:p>
          <a:pPr rtl="0"/>
          <a:r>
            <a:rPr lang="en-IE" dirty="0" smtClean="0"/>
            <a:t>095-41116</a:t>
          </a:r>
          <a:endParaRPr lang="en-IE" dirty="0"/>
        </a:p>
      </dgm:t>
    </dgm:pt>
    <dgm:pt modelId="{E3B7E7AE-6772-42D1-BF80-A52DBDFB308F}" type="parTrans" cxnId="{EE35DB82-5A4E-478E-B772-5962FD0BD020}">
      <dgm:prSet/>
      <dgm:spPr/>
      <dgm:t>
        <a:bodyPr/>
        <a:lstStyle/>
        <a:p>
          <a:endParaRPr lang="en-IE"/>
        </a:p>
      </dgm:t>
    </dgm:pt>
    <dgm:pt modelId="{BBDE5D68-6579-4E31-A823-9D16FCCFC346}" type="sibTrans" cxnId="{EE35DB82-5A4E-478E-B772-5962FD0BD020}">
      <dgm:prSet/>
      <dgm:spPr/>
      <dgm:t>
        <a:bodyPr/>
        <a:lstStyle/>
        <a:p>
          <a:endParaRPr lang="en-IE"/>
        </a:p>
      </dgm:t>
    </dgm:pt>
    <dgm:pt modelId="{6FE066F5-3BE0-48E5-95CE-0378AFDEB1AA}" type="pres">
      <dgm:prSet presAssocID="{CC66B354-CC78-4A10-B92B-02485590EC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92E465B-BD6D-45E5-9F76-DF7FDC271D3C}" type="pres">
      <dgm:prSet presAssocID="{A56A6944-AE3B-4C88-B549-B12F57A899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524D6A-341A-4155-8E23-EF28DC18527B}" type="pres">
      <dgm:prSet presAssocID="{9FC6A079-CE11-4AEF-AEEB-0765E5757917}" presName="spacer" presStyleCnt="0"/>
      <dgm:spPr/>
    </dgm:pt>
    <dgm:pt modelId="{F950B00F-821D-4FE4-86A1-F9047C31F7DF}" type="pres">
      <dgm:prSet presAssocID="{63ED5A31-71E3-4FBE-8279-09146EC3F4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54A521D-01FF-4CBB-8D8E-C04AA7B52F6C}" type="pres">
      <dgm:prSet presAssocID="{98507EFC-E21B-4218-BD5E-22C04D02B421}" presName="spacer" presStyleCnt="0"/>
      <dgm:spPr/>
    </dgm:pt>
    <dgm:pt modelId="{A7499AD0-A8DE-45DE-B918-6145D679F005}" type="pres">
      <dgm:prSet presAssocID="{81F43F63-DCDA-46C3-A8D7-12F5BBDD70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B6D81A0-CE76-4086-BB75-A12EDCD70A93}" type="presOf" srcId="{A56A6944-AE3B-4C88-B549-B12F57A89901}" destId="{C92E465B-BD6D-45E5-9F76-DF7FDC271D3C}" srcOrd="0" destOrd="0" presId="urn:microsoft.com/office/officeart/2005/8/layout/vList2"/>
    <dgm:cxn modelId="{A55B854A-007A-4909-8472-4961E233010D}" srcId="{CC66B354-CC78-4A10-B92B-02485590EC8C}" destId="{A56A6944-AE3B-4C88-B549-B12F57A89901}" srcOrd="0" destOrd="0" parTransId="{10AEEB62-C03A-4F70-8047-1BC9A0C956C6}" sibTransId="{9FC6A079-CE11-4AEF-AEEB-0765E5757917}"/>
    <dgm:cxn modelId="{A2E075AA-9905-4BDC-A1B3-21D877BAB140}" type="presOf" srcId="{81F43F63-DCDA-46C3-A8D7-12F5BBDD708E}" destId="{A7499AD0-A8DE-45DE-B918-6145D679F005}" srcOrd="0" destOrd="0" presId="urn:microsoft.com/office/officeart/2005/8/layout/vList2"/>
    <dgm:cxn modelId="{D9A13FA5-D41D-4E45-9CA9-53D7C6A09B7F}" srcId="{CC66B354-CC78-4A10-B92B-02485590EC8C}" destId="{63ED5A31-71E3-4FBE-8279-09146EC3F44B}" srcOrd="1" destOrd="0" parTransId="{2EE8B5C3-C27D-403D-9EF4-082748F3D056}" sibTransId="{98507EFC-E21B-4218-BD5E-22C04D02B421}"/>
    <dgm:cxn modelId="{D0D767EC-51D4-44AF-87B1-061850F9A815}" type="presOf" srcId="{CC66B354-CC78-4A10-B92B-02485590EC8C}" destId="{6FE066F5-3BE0-48E5-95CE-0378AFDEB1AA}" srcOrd="0" destOrd="0" presId="urn:microsoft.com/office/officeart/2005/8/layout/vList2"/>
    <dgm:cxn modelId="{196C6161-4EFA-49E2-89EB-508406AD13F5}" type="presOf" srcId="{63ED5A31-71E3-4FBE-8279-09146EC3F44B}" destId="{F950B00F-821D-4FE4-86A1-F9047C31F7DF}" srcOrd="0" destOrd="0" presId="urn:microsoft.com/office/officeart/2005/8/layout/vList2"/>
    <dgm:cxn modelId="{EE35DB82-5A4E-478E-B772-5962FD0BD020}" srcId="{CC66B354-CC78-4A10-B92B-02485590EC8C}" destId="{81F43F63-DCDA-46C3-A8D7-12F5BBDD708E}" srcOrd="2" destOrd="0" parTransId="{E3B7E7AE-6772-42D1-BF80-A52DBDFB308F}" sibTransId="{BBDE5D68-6579-4E31-A823-9D16FCCFC346}"/>
    <dgm:cxn modelId="{95EF845E-19BB-4975-9E46-46B3DD63D529}" type="presParOf" srcId="{6FE066F5-3BE0-48E5-95CE-0378AFDEB1AA}" destId="{C92E465B-BD6D-45E5-9F76-DF7FDC271D3C}" srcOrd="0" destOrd="0" presId="urn:microsoft.com/office/officeart/2005/8/layout/vList2"/>
    <dgm:cxn modelId="{37F6DE7C-4F76-4ACD-B1A4-38542401C57D}" type="presParOf" srcId="{6FE066F5-3BE0-48E5-95CE-0378AFDEB1AA}" destId="{88524D6A-341A-4155-8E23-EF28DC18527B}" srcOrd="1" destOrd="0" presId="urn:microsoft.com/office/officeart/2005/8/layout/vList2"/>
    <dgm:cxn modelId="{12EC6A7B-780E-432E-AC4D-F728D3CAAA0E}" type="presParOf" srcId="{6FE066F5-3BE0-48E5-95CE-0378AFDEB1AA}" destId="{F950B00F-821D-4FE4-86A1-F9047C31F7DF}" srcOrd="2" destOrd="0" presId="urn:microsoft.com/office/officeart/2005/8/layout/vList2"/>
    <dgm:cxn modelId="{A3DD2B73-9F37-4F30-A3DA-8A0323E194CD}" type="presParOf" srcId="{6FE066F5-3BE0-48E5-95CE-0378AFDEB1AA}" destId="{454A521D-01FF-4CBB-8D8E-C04AA7B52F6C}" srcOrd="3" destOrd="0" presId="urn:microsoft.com/office/officeart/2005/8/layout/vList2"/>
    <dgm:cxn modelId="{49000A8F-A0CD-4082-8154-60739FADF2AF}" type="presParOf" srcId="{6FE066F5-3BE0-48E5-95CE-0378AFDEB1AA}" destId="{A7499AD0-A8DE-45DE-B918-6145D679F0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6EDB-78C6-4C3F-B1A7-6840B19B3C0D}">
      <dsp:nvSpPr>
        <dsp:cNvPr id="0" name=""/>
        <dsp:cNvSpPr/>
      </dsp:nvSpPr>
      <dsp:spPr>
        <a:xfrm>
          <a:off x="1374854" y="280693"/>
          <a:ext cx="3627424" cy="3627424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400" b="1" kern="1200" dirty="0" smtClean="0"/>
            <a:t>88</a:t>
          </a:r>
          <a:r>
            <a:rPr lang="en-IE" sz="1800" kern="1200" dirty="0" smtClean="0"/>
            <a:t> </a:t>
          </a:r>
          <a:r>
            <a:rPr lang="en-IE" sz="1700" kern="1200" dirty="0" smtClean="0"/>
            <a:t>people in part-time                           employment</a:t>
          </a:r>
          <a:endParaRPr lang="en-IE" sz="1700" kern="1200" dirty="0"/>
        </a:p>
      </dsp:txBody>
      <dsp:txXfrm>
        <a:off x="3286592" y="1049361"/>
        <a:ext cx="1295508" cy="1079590"/>
      </dsp:txXfrm>
    </dsp:sp>
    <dsp:sp modelId="{FC7CDBB3-8408-4750-94D4-374E51739EEF}">
      <dsp:nvSpPr>
        <dsp:cNvPr id="0" name=""/>
        <dsp:cNvSpPr/>
      </dsp:nvSpPr>
      <dsp:spPr>
        <a:xfrm>
          <a:off x="1300146" y="410244"/>
          <a:ext cx="3627424" cy="362742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400" b="1" kern="1200" dirty="0" smtClean="0"/>
            <a:t>  187</a:t>
          </a:r>
          <a:r>
            <a:rPr lang="en-IE" sz="1800" kern="1200" dirty="0" smtClean="0"/>
            <a:t> people in part-time  &amp; temporary employment</a:t>
          </a:r>
          <a:endParaRPr lang="en-IE" sz="1800" kern="1200" dirty="0"/>
        </a:p>
      </dsp:txBody>
      <dsp:txXfrm>
        <a:off x="2163818" y="2763751"/>
        <a:ext cx="1943262" cy="950039"/>
      </dsp:txXfrm>
    </dsp:sp>
    <dsp:sp modelId="{A63CB8A7-7BE0-454F-9A91-32B0C3A11435}">
      <dsp:nvSpPr>
        <dsp:cNvPr id="0" name=""/>
        <dsp:cNvSpPr/>
      </dsp:nvSpPr>
      <dsp:spPr>
        <a:xfrm>
          <a:off x="1225438" y="280693"/>
          <a:ext cx="3627424" cy="362742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400" b="1" kern="1200" dirty="0" smtClean="0"/>
            <a:t>32</a:t>
          </a:r>
          <a:r>
            <a:rPr lang="en-IE" sz="1800" b="1" kern="1200" dirty="0" smtClean="0"/>
            <a:t> </a:t>
          </a:r>
          <a:r>
            <a:rPr lang="en-IE" sz="1800" kern="1200" dirty="0" smtClean="0"/>
            <a:t>people in full time employment	</a:t>
          </a:r>
          <a:endParaRPr lang="en-IE" sz="1800" kern="1200" dirty="0"/>
        </a:p>
      </dsp:txBody>
      <dsp:txXfrm>
        <a:off x="1645615" y="1049361"/>
        <a:ext cx="1295508" cy="1079590"/>
      </dsp:txXfrm>
    </dsp:sp>
    <dsp:sp modelId="{1F60DC59-EF8B-4538-91B0-3D2EE0D2D798}">
      <dsp:nvSpPr>
        <dsp:cNvPr id="0" name=""/>
        <dsp:cNvSpPr/>
      </dsp:nvSpPr>
      <dsp:spPr>
        <a:xfrm>
          <a:off x="1150598" y="56138"/>
          <a:ext cx="4076533" cy="40765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F5DB6-D7AF-4F2C-881F-6EDAA34F8633}">
      <dsp:nvSpPr>
        <dsp:cNvPr id="0" name=""/>
        <dsp:cNvSpPr/>
      </dsp:nvSpPr>
      <dsp:spPr>
        <a:xfrm>
          <a:off x="1075591" y="185460"/>
          <a:ext cx="4076533" cy="40765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8ADC8-1A33-49B1-8F40-759151E37D3A}">
      <dsp:nvSpPr>
        <dsp:cNvPr id="0" name=""/>
        <dsp:cNvSpPr/>
      </dsp:nvSpPr>
      <dsp:spPr>
        <a:xfrm>
          <a:off x="1000584" y="56138"/>
          <a:ext cx="4076533" cy="40765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AA42-55AF-498B-8AB2-7A694319DC3A}" type="datetimeFigureOut">
              <a:rPr lang="en-IE" smtClean="0"/>
              <a:t>10/02/2017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13A3D-0AA6-4A64-8473-5A8B6ED065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09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E9E9-A29F-4A76-A11D-8CEFB34A9660}" type="datetimeFigureOut">
              <a:rPr lang="en-IE" smtClean="0"/>
              <a:t>10/02/2017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3" y="4776789"/>
            <a:ext cx="53308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Djkashdjhasjdhjal</a:t>
            </a:r>
            <a:r>
              <a:rPr lang="en-US" dirty="0" smtClean="0"/>
              <a:t> </a:t>
            </a:r>
            <a:r>
              <a:rPr lang="en-US" dirty="0" err="1" smtClean="0"/>
              <a:t>djjlajdkljsakljdklsa</a:t>
            </a:r>
            <a:r>
              <a:rPr lang="en-US" dirty="0" smtClean="0"/>
              <a:t> </a:t>
            </a:r>
            <a:r>
              <a:rPr lang="en-US" dirty="0" err="1" smtClean="0"/>
              <a:t>dksjkdljaskljdklajdjksa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25E0-6057-4655-9CA1-4BD91C5855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425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E" dirty="0" smtClean="0"/>
              <a:t>The purpose of this meeting tonight is to ask you the local community (including voluntary groups, businesses, youth groups, active retirement groups, the public) to </a:t>
            </a:r>
            <a:r>
              <a:rPr lang="en-IE" u="sng" dirty="0" smtClean="0"/>
              <a:t>help us identify the challenges &amp; opportunities </a:t>
            </a:r>
            <a:r>
              <a:rPr lang="en-IE" dirty="0" smtClean="0"/>
              <a:t>of the local area – be it economic, social, environmental. </a:t>
            </a:r>
          </a:p>
          <a:p>
            <a:pPr>
              <a:lnSpc>
                <a:spcPct val="200000"/>
              </a:lnSpc>
            </a:pPr>
            <a:endParaRPr lang="en-IE" dirty="0"/>
          </a:p>
          <a:p>
            <a:pPr>
              <a:lnSpc>
                <a:spcPct val="200000"/>
              </a:lnSpc>
            </a:pPr>
            <a:r>
              <a:rPr lang="en-IE" dirty="0" smtClean="0"/>
              <a:t>There is no leader programme operating nationally….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48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5963" y="4776789"/>
            <a:ext cx="5639043" cy="4717069"/>
          </a:xfrm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dirty="0" smtClean="0"/>
              <a:t>Who we are? FORUM is </a:t>
            </a:r>
            <a:r>
              <a:rPr lang="en-US" dirty="0"/>
              <a:t>a rural development partnership of voluntary, community and a statutory body based in Connemara, with the objective of putting in place strategies and programmes to tackle the problem of rural decline and </a:t>
            </a:r>
            <a:r>
              <a:rPr lang="en-US" dirty="0" err="1"/>
              <a:t>peripherality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25 years experience of community led local development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u="sng" dirty="0" smtClean="0"/>
              <a:t>20 </a:t>
            </a:r>
            <a:r>
              <a:rPr lang="en-US" u="sng" dirty="0"/>
              <a:t>Full time core staff </a:t>
            </a:r>
            <a:r>
              <a:rPr lang="en-US" u="sng" dirty="0" smtClean="0"/>
              <a:t>&amp; 2 part-time</a:t>
            </a:r>
            <a:endParaRPr lang="en-US" u="sng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149 Number </a:t>
            </a:r>
            <a:r>
              <a:rPr lang="en-US" dirty="0"/>
              <a:t>of people on Community Employment (CE), Rural Social Scheme (RSS), Job Initiative and TÚS schemes  </a:t>
            </a:r>
            <a:r>
              <a:rPr lang="en-US" dirty="0" smtClean="0"/>
              <a:t>- </a:t>
            </a:r>
            <a:r>
              <a:rPr lang="en-US" b="1" u="sng" dirty="0" smtClean="0"/>
              <a:t>80 Full time equivalents </a:t>
            </a:r>
            <a:endParaRPr lang="en-US" b="1" u="sng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FORUM </a:t>
            </a:r>
            <a:r>
              <a:rPr lang="en-IE" dirty="0" smtClean="0"/>
              <a:t>administers other programmes which compliment each other: </a:t>
            </a:r>
            <a:endParaRPr lang="en-IE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Last LEADER Programme </a:t>
            </a:r>
            <a:r>
              <a:rPr lang="en-IE" dirty="0" smtClean="0"/>
              <a:t>2007-2013 in non Gaeltacht Connemara</a:t>
            </a:r>
            <a:endParaRPr lang="en-IE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Local Community Development Programme (LCDP</a:t>
            </a:r>
            <a:r>
              <a:rPr lang="en-IE" dirty="0" smtClean="0"/>
              <a:t>) </a:t>
            </a:r>
            <a:r>
              <a:rPr lang="en-IE" b="1" dirty="0" smtClean="0"/>
              <a:t>in all of Connemara since 2012</a:t>
            </a:r>
            <a:endParaRPr lang="en-IE" b="1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Adolescent Support Programme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FAS Community Employment Schemes x 3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FAS Job Initiative Scheme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Rural Social Scheme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TUS Scheme x 4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IE" dirty="0"/>
              <a:t>Rural Recreation </a:t>
            </a:r>
            <a:r>
              <a:rPr lang="en-IE" dirty="0" smtClean="0"/>
              <a:t>Scheme </a:t>
            </a:r>
            <a:r>
              <a:rPr lang="en-IE" b="1" dirty="0" smtClean="0"/>
              <a:t>in all of County Galway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IE" dirty="0" smtClean="0"/>
              <a:t>The last LEADER programme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E" dirty="0" smtClean="0"/>
              <a:t>Range of projects  - including micro - enterprises, community facilities, heritage projects, tourism</a:t>
            </a:r>
            <a:endParaRPr lang="en-IE" dirty="0" smtClean="0">
              <a:solidFill>
                <a:srgbClr val="FF0000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00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866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5963" y="4776789"/>
            <a:ext cx="5330813" cy="4633026"/>
          </a:xfrm>
        </p:spPr>
        <p:txBody>
          <a:bodyPr/>
          <a:lstStyle/>
          <a:p>
            <a:r>
              <a:rPr lang="en-IE" dirty="0" smtClean="0"/>
              <a:t>The CLLD approach -  the </a:t>
            </a:r>
            <a:r>
              <a:rPr lang="en-IE" dirty="0"/>
              <a:t>idea is that this single methodology will allow for connected and integrated use of the </a:t>
            </a:r>
            <a:r>
              <a:rPr lang="en-IE" dirty="0" smtClean="0"/>
              <a:t>European Structural Funds </a:t>
            </a:r>
            <a:r>
              <a:rPr lang="en-IE" dirty="0"/>
              <a:t>to deliver </a:t>
            </a:r>
            <a:r>
              <a:rPr lang="en-IE" dirty="0" smtClean="0"/>
              <a:t>the local </a:t>
            </a:r>
            <a:r>
              <a:rPr lang="en-IE" dirty="0"/>
              <a:t>development strategies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b="1" u="sng" dirty="0" smtClean="0"/>
              <a:t>Bottom up approach rather than government to-down approach</a:t>
            </a:r>
            <a:endParaRPr lang="en-IE" b="1" u="sng" dirty="0"/>
          </a:p>
          <a:p>
            <a:endParaRPr lang="en-IE" dirty="0" smtClean="0"/>
          </a:p>
          <a:p>
            <a:r>
              <a:rPr lang="en-IE" dirty="0" smtClean="0"/>
              <a:t>This is the LOCAL ACTION GROUP (LAG) model (public &amp; private stakeholders) - voluntary Board of FORUM </a:t>
            </a:r>
          </a:p>
          <a:p>
            <a:endParaRPr lang="en-IE" dirty="0"/>
          </a:p>
          <a:p>
            <a:r>
              <a:rPr lang="en-IE" b="1" dirty="0" smtClean="0"/>
              <a:t>(Composition of LAG -  51% of Board  is from the non state sector)</a:t>
            </a:r>
            <a:endParaRPr lang="en-IE" b="1" dirty="0"/>
          </a:p>
          <a:p>
            <a:endParaRPr lang="en-IE" dirty="0"/>
          </a:p>
          <a:p>
            <a:r>
              <a:rPr lang="en-IE" dirty="0" smtClean="0"/>
              <a:t>Staff are  now carrying out a integrated </a:t>
            </a:r>
            <a:r>
              <a:rPr lang="en-IE" dirty="0"/>
              <a:t>and multi-sectoral area-based local development </a:t>
            </a:r>
            <a:r>
              <a:rPr lang="en-IE" dirty="0" smtClean="0"/>
              <a:t>strategies/plan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designed </a:t>
            </a:r>
            <a:r>
              <a:rPr lang="en-IE" dirty="0"/>
              <a:t>taking into </a:t>
            </a:r>
            <a:r>
              <a:rPr lang="en-IE" b="1" dirty="0"/>
              <a:t>consideration local needs and potential</a:t>
            </a:r>
            <a:r>
              <a:rPr lang="en-IE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includes </a:t>
            </a:r>
            <a:r>
              <a:rPr lang="en-IE" b="1" dirty="0"/>
              <a:t>innovative</a:t>
            </a:r>
            <a:r>
              <a:rPr lang="en-IE" dirty="0"/>
              <a:t> features in the local context, </a:t>
            </a:r>
            <a:endParaRPr lang="en-I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1" dirty="0" smtClean="0"/>
              <a:t>networking</a:t>
            </a:r>
            <a:r>
              <a:rPr lang="en-IE" dirty="0" smtClean="0"/>
              <a:t> </a:t>
            </a:r>
            <a:r>
              <a:rPr lang="en-IE" dirty="0"/>
              <a:t>and, where appropriate, </a:t>
            </a:r>
            <a:r>
              <a:rPr lang="en-IE" b="1" dirty="0" smtClean="0"/>
              <a:t>co-operation (transnational projects – other partners in the EU)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algn="ctr"/>
            <a:r>
              <a:rPr lang="en-IE" dirty="0" smtClean="0"/>
              <a:t>THIS IS YOUR PLAN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845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Meeting will be a max. of 2 hours	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759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25E0-6057-4655-9CA1-4BD91C5855D5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94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5" y="5130754"/>
            <a:ext cx="1360784" cy="1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1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72" y="5131559"/>
            <a:ext cx="1360784" cy="1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2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2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47" y="5130754"/>
            <a:ext cx="1360784" cy="1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4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6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LEADER Programme for Connemara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Rural Development Programme 2014-2020</a:t>
            </a:r>
          </a:p>
        </p:txBody>
      </p:sp>
    </p:spTree>
    <p:extLst>
      <p:ext uri="{BB962C8B-B14F-4D97-AF65-F5344CB8AC3E}">
        <p14:creationId xmlns:p14="http://schemas.microsoft.com/office/powerpoint/2010/main" val="9900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" y="315542"/>
            <a:ext cx="8577328" cy="63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19138"/>
            <a:ext cx="8596384" cy="55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Strategy Group Recommendations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92608" lvl="1" indent="0">
              <a:buNone/>
            </a:pPr>
            <a:r>
              <a:rPr lang="en-IE" sz="2400" dirty="0" smtClean="0"/>
              <a:t>4 </a:t>
            </a:r>
            <a:r>
              <a:rPr lang="en-IE" sz="2400" dirty="0"/>
              <a:t>strategic </a:t>
            </a:r>
            <a:r>
              <a:rPr lang="en-IE" sz="2400" dirty="0" smtClean="0"/>
              <a:t>actions – targeted calls:</a:t>
            </a:r>
          </a:p>
          <a:p>
            <a:pPr marL="292608" lvl="1" indent="0">
              <a:buNone/>
            </a:pPr>
            <a:endParaRPr lang="en-IE" sz="2400" dirty="0" smtClean="0"/>
          </a:p>
          <a:p>
            <a:pPr marL="635508" lvl="1" indent="-342900"/>
            <a:r>
              <a:rPr lang="en-IE" sz="2400" dirty="0"/>
              <a:t>Adventure and Discovery </a:t>
            </a:r>
            <a:r>
              <a:rPr lang="en-IE" sz="2400" dirty="0" smtClean="0"/>
              <a:t>Tourism 	€130,000</a:t>
            </a:r>
          </a:p>
          <a:p>
            <a:pPr marL="635508" lvl="1" indent="-342900"/>
            <a:r>
              <a:rPr lang="en-IE" sz="2400" dirty="0"/>
              <a:t>Heritage and the Connemara </a:t>
            </a:r>
            <a:r>
              <a:rPr lang="en-IE" sz="2400" dirty="0" smtClean="0"/>
              <a:t>Brand	€100,000</a:t>
            </a:r>
          </a:p>
          <a:p>
            <a:pPr marL="635508" lvl="1" indent="-342900"/>
            <a:r>
              <a:rPr lang="en-IE" sz="2400" dirty="0"/>
              <a:t>Enterprise Connemara - </a:t>
            </a:r>
            <a:r>
              <a:rPr lang="en-IE" sz="2400" dirty="0" smtClean="0"/>
              <a:t>			€</a:t>
            </a:r>
            <a:r>
              <a:rPr lang="en-IE" sz="2400" dirty="0"/>
              <a:t>100,000</a:t>
            </a:r>
          </a:p>
          <a:p>
            <a:pPr marL="635508" lvl="1" indent="-342900"/>
            <a:r>
              <a:rPr lang="en-IE" sz="2400" dirty="0"/>
              <a:t>Essential </a:t>
            </a:r>
            <a:r>
              <a:rPr lang="en-IE" sz="2400" dirty="0" smtClean="0"/>
              <a:t>Services - 			€300,000</a:t>
            </a:r>
          </a:p>
          <a:p>
            <a:pPr marL="635508" lvl="1" indent="-342900"/>
            <a:r>
              <a:rPr lang="en-IE" sz="2400" dirty="0" smtClean="0"/>
              <a:t> 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Total Budget for this call </a:t>
            </a:r>
            <a:r>
              <a:rPr lang="en-IE" sz="2400" dirty="0" smtClean="0"/>
              <a:t>		</a:t>
            </a:r>
            <a:r>
              <a:rPr lang="en-IE" sz="2400" b="1" dirty="0" smtClean="0"/>
              <a:t>€630,000</a:t>
            </a:r>
          </a:p>
          <a:p>
            <a:pPr marL="635508" lvl="1" indent="-342900"/>
            <a:endParaRPr lang="en-I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500" dirty="0"/>
              <a:t>Examples of Projects that </a:t>
            </a:r>
            <a:r>
              <a:rPr lang="en-GB" sz="3500" dirty="0" smtClean="0"/>
              <a:t>may </a:t>
            </a:r>
            <a:r>
              <a:rPr lang="en-GB" sz="3500" dirty="0"/>
              <a:t>be </a:t>
            </a:r>
            <a:r>
              <a:rPr lang="en-GB" sz="3500" dirty="0" smtClean="0"/>
              <a:t>funded</a:t>
            </a:r>
            <a:r>
              <a:rPr lang="en-GB" sz="3500" dirty="0"/>
              <a:t>: </a:t>
            </a:r>
            <a:endParaRPr lang="en-GB" sz="35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500" dirty="0" smtClean="0"/>
              <a:t>Projects </a:t>
            </a:r>
            <a:r>
              <a:rPr lang="en-GB" sz="3500" dirty="0"/>
              <a:t>that leverage the natural physical assets and environment of the area in a sustainable </a:t>
            </a:r>
            <a:r>
              <a:rPr lang="en-GB" sz="3500" dirty="0" smtClean="0"/>
              <a:t>fashion</a:t>
            </a:r>
            <a:endParaRPr lang="en-IE" sz="35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500" dirty="0"/>
              <a:t>Projects that leverage the cultural assets and heritage of the area to cerate a tourism </a:t>
            </a:r>
            <a:r>
              <a:rPr lang="en-GB" sz="3500" dirty="0" smtClean="0"/>
              <a:t>experience</a:t>
            </a:r>
            <a:endParaRPr lang="en-IE" sz="3500" dirty="0"/>
          </a:p>
          <a:p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6460" y="197704"/>
            <a:ext cx="7543800" cy="145075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85000"/>
              </a:lnSpc>
              <a:spcBef>
                <a:spcPct val="0"/>
              </a:spcBef>
            </a:pPr>
            <a:r>
              <a:rPr lang="en-IE" sz="5300" kern="0" dirty="0" smtClean="0">
                <a:solidFill>
                  <a:schemeClr val="bg1"/>
                </a:solidFill>
                <a:latin typeface="+mj-lt"/>
              </a:rPr>
              <a:t>Adventure and Discovery Tourism </a:t>
            </a:r>
            <a:endParaRPr lang="en-IE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dirty="0" smtClean="0"/>
              <a:t>More examples </a:t>
            </a:r>
            <a:r>
              <a:rPr lang="en-GB" sz="2500" dirty="0"/>
              <a:t>of </a:t>
            </a:r>
            <a:r>
              <a:rPr lang="en-GB" sz="2500" dirty="0" smtClean="0"/>
              <a:t>projects </a:t>
            </a:r>
            <a:r>
              <a:rPr lang="en-GB" sz="2500" dirty="0"/>
              <a:t>that may be </a:t>
            </a:r>
            <a:r>
              <a:rPr lang="en-GB" sz="2500" dirty="0" smtClean="0"/>
              <a:t>funded: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Interpretative </a:t>
            </a:r>
            <a:r>
              <a:rPr lang="en-GB" sz="2500" dirty="0"/>
              <a:t>projects that inform and provoke interest in the natural physical and cultural heritage of the region</a:t>
            </a:r>
            <a:endParaRPr lang="en-IE" sz="25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Projects that add value to existing key tourism infrastructure such as the WAW, </a:t>
            </a:r>
            <a:r>
              <a:rPr lang="en-GB" sz="2500" dirty="0" err="1"/>
              <a:t>Blueway</a:t>
            </a:r>
            <a:r>
              <a:rPr lang="en-GB" sz="2500" dirty="0"/>
              <a:t> and Green way</a:t>
            </a:r>
            <a:endParaRPr lang="en-IE" sz="25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Trail development for walking, mountain biking, horse riding</a:t>
            </a:r>
            <a:endParaRPr lang="en-IE" sz="25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dirty="0" err="1"/>
              <a:t>Agri-Toursim</a:t>
            </a:r>
            <a:r>
              <a:rPr lang="en-GB" sz="2500" dirty="0"/>
              <a:t> projects that diversify the farm </a:t>
            </a:r>
            <a:r>
              <a:rPr lang="en-GB" sz="2500" dirty="0" smtClean="0"/>
              <a:t>income</a:t>
            </a:r>
            <a:endParaRPr lang="en-IE" sz="2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85000"/>
              </a:lnSpc>
              <a:spcBef>
                <a:spcPct val="0"/>
              </a:spcBef>
            </a:pPr>
            <a:r>
              <a:rPr lang="en-IE" sz="5300" kern="0" dirty="0" smtClean="0">
                <a:solidFill>
                  <a:schemeClr val="bg1"/>
                </a:solidFill>
                <a:latin typeface="+mj-lt"/>
              </a:rPr>
              <a:t>Adventure and Discovery Tourism</a:t>
            </a:r>
            <a:endParaRPr lang="en-IE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sz="2800" dirty="0" smtClean="0"/>
              <a:t>Examples of Projects that may be funded: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Community based festivals and events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Activities that reinforce the heritage and culture of the region- particularly around traditional music, song and dance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Community based Irish language activities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Projects that add value to existing key tourism infrastructure i.e. WAW, </a:t>
            </a:r>
            <a:r>
              <a:rPr lang="en-GB" sz="2800" dirty="0" err="1"/>
              <a:t>Blueway</a:t>
            </a:r>
            <a:r>
              <a:rPr lang="en-GB" sz="2800" dirty="0"/>
              <a:t>, Western Way etc. </a:t>
            </a:r>
            <a:endParaRPr lang="en-IE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6460" y="261204"/>
            <a:ext cx="7543800" cy="145075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lnSpc>
                <a:spcPct val="85000"/>
              </a:lnSpc>
              <a:spcBef>
                <a:spcPct val="0"/>
              </a:spcBef>
            </a:pPr>
            <a:r>
              <a:rPr lang="en-IE" sz="5300" dirty="0" smtClean="0">
                <a:solidFill>
                  <a:schemeClr val="bg1"/>
                </a:solidFill>
                <a:latin typeface="+mj-lt"/>
              </a:rPr>
              <a:t>Heritage &amp; the Connemara Brand</a:t>
            </a:r>
            <a:endParaRPr lang="en-IE" kern="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3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sz="2800" dirty="0" smtClean="0"/>
              <a:t>Examples of Projects that may be funded: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Priming grants 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Capital support for new businesses to purchase equipment refurbish buildings </a:t>
            </a:r>
            <a:r>
              <a:rPr lang="en-GB" sz="2800" dirty="0" smtClean="0"/>
              <a:t>etc.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Capital support to existing businesses that will allow them to expand or develop new levels of excellence in their </a:t>
            </a:r>
            <a:r>
              <a:rPr lang="en-GB" sz="2800" dirty="0" smtClean="0"/>
              <a:t>industry</a:t>
            </a:r>
            <a:endParaRPr lang="en-IE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6460" y="533400"/>
            <a:ext cx="7543800" cy="117856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lnSpc>
                <a:spcPct val="85000"/>
              </a:lnSpc>
              <a:spcBef>
                <a:spcPct val="0"/>
              </a:spcBef>
            </a:pPr>
            <a:r>
              <a:rPr lang="en-IE" sz="5300" dirty="0" smtClean="0">
                <a:solidFill>
                  <a:schemeClr val="bg1"/>
                </a:solidFill>
                <a:latin typeface="+mj-lt"/>
              </a:rPr>
              <a:t>Enterprise Connemara</a:t>
            </a:r>
            <a:endParaRPr lang="en-IE" kern="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Intangible investments such as the acquisition or development of computer software and acquisitions of patents, licenses, copyrights, trademarks as long as they are integral to the development of a wider business and will lead to job creation in the region</a:t>
            </a:r>
            <a:endParaRPr lang="en-IE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/>
              <a:t>Prototype development</a:t>
            </a:r>
            <a:endParaRPr lang="en-IE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609600"/>
            <a:ext cx="7543800" cy="1127761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85000"/>
              </a:lnSpc>
              <a:spcBef>
                <a:spcPct val="0"/>
              </a:spcBef>
            </a:pPr>
            <a:r>
              <a:rPr lang="en-IE" sz="5300" kern="0" dirty="0" smtClean="0">
                <a:solidFill>
                  <a:schemeClr val="bg1"/>
                </a:solidFill>
                <a:latin typeface="+mj-lt"/>
              </a:rPr>
              <a:t>Enterprise Connemara</a:t>
            </a:r>
            <a:endParaRPr lang="en-IE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Examples of Projects that may be funded: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3200" dirty="0" smtClean="0"/>
              <a:t>Development </a:t>
            </a:r>
            <a:r>
              <a:rPr lang="en-GB" sz="3200" dirty="0"/>
              <a:t>of services and supports for disadvantaged and marginalised groups that can demonstrate sustainability</a:t>
            </a:r>
            <a:endParaRPr lang="en-IE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3200" dirty="0"/>
              <a:t>Innovative projects that provide solutions to emerging social problems for vulnerable groups</a:t>
            </a:r>
            <a:endParaRPr lang="en-IE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609600"/>
            <a:ext cx="7543800" cy="1127761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85000"/>
              </a:lnSpc>
              <a:spcBef>
                <a:spcPct val="0"/>
              </a:spcBef>
            </a:pPr>
            <a:r>
              <a:rPr lang="en-IE" sz="5300" kern="0" dirty="0" smtClean="0">
                <a:solidFill>
                  <a:schemeClr val="bg1"/>
                </a:solidFill>
                <a:latin typeface="+mj-lt"/>
              </a:rPr>
              <a:t>Essential Services</a:t>
            </a:r>
            <a:endParaRPr lang="en-IE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More examples </a:t>
            </a:r>
            <a:r>
              <a:rPr lang="en-GB" sz="3200" dirty="0"/>
              <a:t>of </a:t>
            </a:r>
            <a:r>
              <a:rPr lang="en-GB" sz="3200" dirty="0" smtClean="0"/>
              <a:t>projects </a:t>
            </a:r>
            <a:r>
              <a:rPr lang="en-GB" sz="3200" dirty="0"/>
              <a:t>that may be funded: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sz="3200" dirty="0" smtClean="0"/>
              <a:t>Funding </a:t>
            </a:r>
            <a:r>
              <a:rPr lang="en-IE" sz="3200" dirty="0"/>
              <a:t>for upgrading community </a:t>
            </a:r>
            <a:r>
              <a:rPr lang="en-IE" sz="3200" dirty="0" smtClean="0"/>
              <a:t>kitchens</a:t>
            </a:r>
            <a:endParaRPr lang="en-IE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3200" dirty="0"/>
              <a:t>Innovative community-led local transport </a:t>
            </a:r>
            <a:r>
              <a:rPr lang="en-GB" sz="3200" dirty="0" smtClean="0"/>
              <a:t>solutions</a:t>
            </a:r>
            <a:endParaRPr lang="en-IE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3200" dirty="0"/>
              <a:t>Refurbishment and upgrading of community </a:t>
            </a:r>
            <a:r>
              <a:rPr lang="en-GB" sz="3200" dirty="0" smtClean="0"/>
              <a:t>infrastructure</a:t>
            </a:r>
            <a:endParaRPr lang="en-IE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960" y="609600"/>
            <a:ext cx="7543800" cy="1127761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>
              <a:lnSpc>
                <a:spcPct val="85000"/>
              </a:lnSpc>
              <a:spcBef>
                <a:spcPct val="0"/>
              </a:spcBef>
            </a:pPr>
            <a:r>
              <a:rPr lang="en-IE" sz="5300" kern="0" dirty="0" smtClean="0">
                <a:solidFill>
                  <a:schemeClr val="bg1"/>
                </a:solidFill>
                <a:latin typeface="+mj-lt"/>
              </a:rPr>
              <a:t>Essential Services</a:t>
            </a:r>
            <a:endParaRPr lang="en-IE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Strategic Vision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852" y="2145323"/>
            <a:ext cx="7543801" cy="3735494"/>
          </a:xfrm>
        </p:spPr>
        <p:txBody>
          <a:bodyPr>
            <a:normAutofit/>
          </a:bodyPr>
          <a:lstStyle/>
          <a:p>
            <a:r>
              <a:rPr lang="en-IE" sz="3200" b="1" i="1" dirty="0" smtClean="0"/>
              <a:t>‘</a:t>
            </a:r>
            <a:r>
              <a:rPr lang="en-IE" sz="3200" b="1" i="1" dirty="0"/>
              <a:t>Connemara will realise its potential, providing opportunities for all </a:t>
            </a:r>
            <a:r>
              <a:rPr lang="en-IE" sz="3200" b="1" i="1" dirty="0" smtClean="0"/>
              <a:t>to grow </a:t>
            </a:r>
            <a:r>
              <a:rPr lang="en-IE" sz="3200" b="1" i="1" dirty="0"/>
              <a:t>and participate in the economic, social and civic life of the </a:t>
            </a:r>
            <a:r>
              <a:rPr lang="en-IE" sz="3200" b="1" i="1" dirty="0" smtClean="0"/>
              <a:t>region and </a:t>
            </a:r>
            <a:r>
              <a:rPr lang="en-IE" sz="3200" b="1" i="1" dirty="0"/>
              <a:t>use its unique strengths and attributes to develop the local </a:t>
            </a:r>
            <a:r>
              <a:rPr lang="en-IE" sz="3200" b="1" i="1" dirty="0" smtClean="0"/>
              <a:t>economy, ensure </a:t>
            </a:r>
            <a:r>
              <a:rPr lang="en-IE" sz="3200" b="1" i="1" dirty="0"/>
              <a:t>a ‘living landscape’ with a strong and inclusive community.’</a:t>
            </a:r>
            <a:endParaRPr lang="en-IE" sz="3000" i="1" dirty="0"/>
          </a:p>
        </p:txBody>
      </p:sp>
    </p:spTree>
    <p:extLst>
      <p:ext uri="{BB962C8B-B14F-4D97-AF65-F5344CB8AC3E}">
        <p14:creationId xmlns:p14="http://schemas.microsoft.com/office/powerpoint/2010/main" val="2923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853137"/>
              </p:ext>
            </p:extLst>
          </p:nvPr>
        </p:nvGraphicFramePr>
        <p:xfrm>
          <a:off x="691662" y="1735016"/>
          <a:ext cx="7011541" cy="406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00910" cy="1450757"/>
          </a:xfrm>
        </p:spPr>
        <p:txBody>
          <a:bodyPr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19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286604"/>
            <a:ext cx="7628206" cy="1450757"/>
          </a:xfrm>
        </p:spPr>
        <p:txBody>
          <a:bodyPr>
            <a:normAutofit/>
          </a:bodyPr>
          <a:lstStyle/>
          <a:p>
            <a:r>
              <a:rPr lang="en-IE" sz="3600" dirty="0" smtClean="0"/>
              <a:t>FORUM &amp; THE LEADER PROGRAMME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845734"/>
            <a:ext cx="6096001" cy="522707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I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 smtClean="0"/>
              <a:t> FORUM was established in 1990 to administer social and community development programmes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 smtClean="0"/>
              <a:t> FORUM has administered the EU LEADER </a:t>
            </a:r>
            <a:r>
              <a:rPr lang="en-IE" sz="2400" dirty="0"/>
              <a:t>Programme since 2009 with </a:t>
            </a:r>
            <a:r>
              <a:rPr lang="en-IE" sz="2400" dirty="0" smtClean="0"/>
              <a:t>€5m </a:t>
            </a:r>
            <a:r>
              <a:rPr lang="en-IE" sz="2400" dirty="0"/>
              <a:t>in grant aid for enterprise &amp; community development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62" y="1845734"/>
            <a:ext cx="1516698" cy="15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20040"/>
            <a:ext cx="7543800" cy="937261"/>
          </a:xfrm>
        </p:spPr>
        <p:txBody>
          <a:bodyPr/>
          <a:lstStyle/>
          <a:p>
            <a:r>
              <a:rPr lang="en-IE" dirty="0" smtClean="0"/>
              <a:t>Outputs of last programme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3948352"/>
              </p:ext>
            </p:extLst>
          </p:nvPr>
        </p:nvGraphicFramePr>
        <p:xfrm>
          <a:off x="1175656" y="1872343"/>
          <a:ext cx="6227717" cy="431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9396"/>
            <a:ext cx="7543800" cy="772733"/>
          </a:xfrm>
        </p:spPr>
        <p:txBody>
          <a:bodyPr>
            <a:noAutofit/>
          </a:bodyPr>
          <a:lstStyle/>
          <a:p>
            <a:r>
              <a:rPr lang="en-IE" sz="4000" b="1" dirty="0" smtClean="0"/>
              <a:t>Projects from previous programme</a:t>
            </a:r>
            <a:endParaRPr lang="en-IE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8773" y="5421394"/>
            <a:ext cx="2376430" cy="619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Supporting heritage </a:t>
            </a:r>
          </a:p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St. Mary’s church &amp; graveyard</a:t>
            </a:r>
            <a:endParaRPr lang="en-I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Content Placeholder 3" descr="music 3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581" y="2115768"/>
            <a:ext cx="4858772" cy="257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581" y="4912286"/>
            <a:ext cx="5251578" cy="480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Supporting Traditional Music, Song &amp; Dance Projects</a:t>
            </a:r>
            <a:endParaRPr lang="en-I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73" y="1922585"/>
            <a:ext cx="2376430" cy="33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5056" y="489396"/>
            <a:ext cx="7543800" cy="1159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smtClean="0"/>
              <a:t>Projects from previous programme: </a:t>
            </a:r>
            <a:br>
              <a:rPr lang="en-IE" sz="4000" b="1" smtClean="0"/>
            </a:br>
            <a:r>
              <a:rPr lang="en-IE" sz="4000" b="1" smtClean="0"/>
              <a:t>Rural Enterprise</a:t>
            </a:r>
            <a:endParaRPr lang="en-IE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68" y="3464415"/>
            <a:ext cx="3705675" cy="275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3" y="2296059"/>
            <a:ext cx="4395339" cy="310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64" y="1607522"/>
            <a:ext cx="3420305" cy="256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74869" y="1901711"/>
            <a:ext cx="204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Left: Tom Nee of </a:t>
            </a:r>
          </a:p>
          <a:p>
            <a:r>
              <a:rPr lang="en-IE" sz="1600" dirty="0" err="1" smtClean="0"/>
              <a:t>Killary</a:t>
            </a:r>
            <a:r>
              <a:rPr lang="en-IE" sz="1600" dirty="0" smtClean="0"/>
              <a:t> Sheep Farm</a:t>
            </a:r>
            <a:endParaRPr lang="en-I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62711" y="5757766"/>
            <a:ext cx="4026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Right: Mike </a:t>
            </a:r>
            <a:r>
              <a:rPr lang="en-IE" sz="1600" dirty="0" err="1" smtClean="0"/>
              <a:t>Faherty</a:t>
            </a:r>
            <a:r>
              <a:rPr lang="en-IE" sz="1600" dirty="0" smtClean="0"/>
              <a:t> </a:t>
            </a:r>
            <a:r>
              <a:rPr lang="en-IE" sz="1600" dirty="0" err="1" smtClean="0"/>
              <a:t>Oughterard</a:t>
            </a:r>
            <a:r>
              <a:rPr lang="en-IE" sz="1600" dirty="0" smtClean="0"/>
              <a:t> Fishing Ponds 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237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Geographical area: Connemara Municipal District</a:t>
            </a:r>
            <a:endParaRPr lang="en-IE" dirty="0"/>
          </a:p>
        </p:txBody>
      </p:sp>
      <p:pic>
        <p:nvPicPr>
          <p:cNvPr id="8194" name="Picture 2" descr="C:\Users\Karen\AppData\Local\Microsoft\Windows\INetCache\Content.Outlook\7FHGIZ8T\Co. Galwa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95" y="2097905"/>
            <a:ext cx="4986037" cy="372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81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LEADER Approach &amp; Budget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4000" dirty="0" smtClean="0"/>
              <a:t>Project budget </a:t>
            </a:r>
            <a:r>
              <a:rPr lang="en-IE" sz="4000" dirty="0"/>
              <a:t>is </a:t>
            </a:r>
            <a:r>
              <a:rPr lang="en-IE" sz="4000" b="1" dirty="0"/>
              <a:t>€3.45m </a:t>
            </a:r>
            <a:r>
              <a:rPr lang="en-IE" sz="4000" dirty="0" smtClean="0"/>
              <a:t>for area</a:t>
            </a:r>
            <a:endParaRPr lang="en-IE" sz="4000" dirty="0"/>
          </a:p>
          <a:p>
            <a:pPr lvl="1"/>
            <a:endParaRPr lang="en-IE" sz="3600" dirty="0" smtClean="0"/>
          </a:p>
          <a:p>
            <a:pPr lvl="1"/>
            <a:r>
              <a:rPr lang="en-IE" sz="3600" dirty="0" smtClean="0"/>
              <a:t>National </a:t>
            </a:r>
            <a:r>
              <a:rPr lang="en-IE" sz="3600" dirty="0"/>
              <a:t>Budget last time - €427m</a:t>
            </a:r>
          </a:p>
          <a:p>
            <a:pPr lvl="1"/>
            <a:r>
              <a:rPr lang="en-IE" sz="3600" dirty="0"/>
              <a:t>National Budget this time - €220m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01168" lvl="1" indent="0">
              <a:buNone/>
            </a:pPr>
            <a:endParaRPr lang="en-IE" sz="2400" dirty="0" smtClean="0"/>
          </a:p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81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Roll out of LEADER in Connemara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723292"/>
            <a:ext cx="7543801" cy="414580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I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Public information sessions in co-operation with National Rural Network (</a:t>
            </a:r>
            <a:r>
              <a:rPr lang="en-IE" sz="2800" dirty="0" err="1" smtClean="0"/>
              <a:t>Maam</a:t>
            </a:r>
            <a:r>
              <a:rPr lang="en-IE" sz="2800" dirty="0" smtClean="0"/>
              <a:t> Cross 1</a:t>
            </a:r>
            <a:r>
              <a:rPr lang="en-IE" sz="2800" baseline="30000" dirty="0" smtClean="0"/>
              <a:t>st</a:t>
            </a:r>
            <a:r>
              <a:rPr lang="en-IE" sz="2800" dirty="0" smtClean="0"/>
              <a:t> Feb 2017) and targeted/focus consultations to be agreed later when we have full staff compliment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Open </a:t>
            </a:r>
            <a:r>
              <a:rPr lang="en-IE" sz="2800" dirty="0"/>
              <a:t>for expression of Interest Forms for 4 Strategic Actions on 1/2/17 and closed on </a:t>
            </a:r>
            <a:r>
              <a:rPr lang="en-IE" sz="2800" dirty="0" smtClean="0"/>
              <a:t>28/2/17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098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18578</TotalTime>
  <Words>960</Words>
  <Application>Microsoft Office PowerPoint</Application>
  <PresentationFormat>On-screen Show (4:3)</PresentationFormat>
  <Paragraphs>128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 LEADER Programme for Connemara</vt:lpstr>
      <vt:lpstr>Strategic Vision</vt:lpstr>
      <vt:lpstr>FORUM &amp; THE LEADER PROGRAMME</vt:lpstr>
      <vt:lpstr>Outputs of last programme</vt:lpstr>
      <vt:lpstr>Projects from previous programme</vt:lpstr>
      <vt:lpstr>PowerPoint Presentation</vt:lpstr>
      <vt:lpstr>Geographical area: Connemara Municipal District</vt:lpstr>
      <vt:lpstr>LEADER Approach &amp; Budget</vt:lpstr>
      <vt:lpstr>Roll out of LEADER in Connemara</vt:lpstr>
      <vt:lpstr>PowerPoint Presentation</vt:lpstr>
      <vt:lpstr>PowerPoint Presentation</vt:lpstr>
      <vt:lpstr>Strategy Group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IN WEST CORK 2009-14</dc:title>
  <dc:creator>Ivan McCutcheon</dc:creator>
  <cp:lastModifiedBy>Karen</cp:lastModifiedBy>
  <cp:revision>233</cp:revision>
  <cp:lastPrinted>2015-09-29T10:53:30Z</cp:lastPrinted>
  <dcterms:created xsi:type="dcterms:W3CDTF">2014-10-10T09:38:53Z</dcterms:created>
  <dcterms:modified xsi:type="dcterms:W3CDTF">2017-02-10T11:46:58Z</dcterms:modified>
</cp:coreProperties>
</file>